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iRggre3JZhmubGUvu9ps8GM5tJ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48cf7c57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1048cf7c575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8cf7c5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1048cf7c575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48cf7c57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1048cf7c575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MARIE</a:t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28e91a8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1028e91a88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c914c60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CODY</a:t>
            </a:r>
            <a:endParaRPr/>
          </a:p>
        </p:txBody>
      </p:sp>
      <p:sp>
        <p:nvSpPr>
          <p:cNvPr id="141" name="Google Shape;141;gfc914c605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8cf7c57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1048cf7c575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48cf7c57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BRADLEY</a:t>
            </a:r>
            <a:endParaRPr/>
          </a:p>
        </p:txBody>
      </p:sp>
      <p:sp>
        <p:nvSpPr>
          <p:cNvPr id="153" name="Google Shape;153;g1048cf7c575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" name="Google Shape;20;p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61000"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6.png"/><Relationship Id="rId13" Type="http://schemas.openxmlformats.org/officeDocument/2006/relationships/image" Target="../media/image13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5" Type="http://schemas.openxmlformats.org/officeDocument/2006/relationships/image" Target="../media/image17.png"/><Relationship Id="rId1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 amt="96000"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5861400" y="390750"/>
            <a:ext cx="6330600" cy="1426200"/>
          </a:xfrm>
          <a:prstGeom prst="rect">
            <a:avLst/>
          </a:prstGeom>
          <a:solidFill>
            <a:srgbClr val="000000">
              <a:alpha val="51764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n-US" sz="4800">
                <a:solidFill>
                  <a:schemeClr val="lt1"/>
                </a:solidFill>
              </a:rPr>
              <a:t>Group 2:</a:t>
            </a:r>
            <a:r>
              <a:rPr lang="en-US" sz="4800">
                <a:solidFill>
                  <a:schemeClr val="lt1"/>
                </a:solidFill>
              </a:rPr>
              <a:t> Credit Card Approval Prediction</a:t>
            </a:r>
            <a:endParaRPr sz="4800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0" y="2804950"/>
            <a:ext cx="2823300" cy="1829700"/>
          </a:xfrm>
          <a:prstGeom prst="rect">
            <a:avLst/>
          </a:prstGeom>
          <a:solidFill>
            <a:srgbClr val="000000">
              <a:alpha val="5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Cody Gardner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Bradley Barker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David Owens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Marie Prosper</a:t>
            </a:r>
            <a:endParaRPr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/>
          <p:nvPr/>
        </p:nvSpPr>
        <p:spPr>
          <a:xfrm flipH="1" rot="10800000">
            <a:off x="3900" y="125"/>
            <a:ext cx="15181500" cy="1895100"/>
          </a:xfrm>
          <a:prstGeom prst="rtTriangle">
            <a:avLst/>
          </a:prstGeom>
          <a:solidFill>
            <a:srgbClr val="000000">
              <a:alpha val="60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"/>
          <p:cNvSpPr txBox="1"/>
          <p:nvPr>
            <p:ph type="title"/>
          </p:nvPr>
        </p:nvSpPr>
        <p:spPr>
          <a:xfrm>
            <a:off x="-7800" y="152775"/>
            <a:ext cx="79404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820">
                <a:solidFill>
                  <a:schemeClr val="lt1"/>
                </a:solidFill>
              </a:rPr>
              <a:t> Model Usage</a:t>
            </a:r>
            <a:endParaRPr b="1" sz="4820">
              <a:solidFill>
                <a:schemeClr val="lt1"/>
              </a:solidFill>
            </a:endParaRPr>
          </a:p>
        </p:txBody>
      </p:sp>
      <p:pic>
        <p:nvPicPr>
          <p:cNvPr descr="Diagram&#10;&#10;Description automatically generated" id="167" name="Google Shape;16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5475" y="1807300"/>
            <a:ext cx="7681048" cy="48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48cf7c575_0_67"/>
          <p:cNvSpPr/>
          <p:nvPr/>
        </p:nvSpPr>
        <p:spPr>
          <a:xfrm flipH="1" rot="10800000">
            <a:off x="3900" y="125"/>
            <a:ext cx="15181500" cy="1895100"/>
          </a:xfrm>
          <a:prstGeom prst="rtTriangle">
            <a:avLst/>
          </a:prstGeom>
          <a:solidFill>
            <a:srgbClr val="000000">
              <a:alpha val="60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048cf7c575_0_67"/>
          <p:cNvSpPr txBox="1"/>
          <p:nvPr>
            <p:ph type="title"/>
          </p:nvPr>
        </p:nvSpPr>
        <p:spPr>
          <a:xfrm>
            <a:off x="-7800" y="309598"/>
            <a:ext cx="79404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800">
                <a:solidFill>
                  <a:schemeClr val="lt1"/>
                </a:solidFill>
              </a:rPr>
              <a:t> Limitations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 flipH="1" rot="10800000">
            <a:off x="3900" y="125"/>
            <a:ext cx="15181500" cy="1895100"/>
          </a:xfrm>
          <a:prstGeom prst="rtTriangle">
            <a:avLst/>
          </a:prstGeom>
          <a:solidFill>
            <a:srgbClr val="000000">
              <a:alpha val="60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"/>
          <p:cNvSpPr txBox="1"/>
          <p:nvPr>
            <p:ph type="title"/>
          </p:nvPr>
        </p:nvSpPr>
        <p:spPr>
          <a:xfrm>
            <a:off x="-7800" y="309598"/>
            <a:ext cx="79404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Overview</a:t>
            </a:r>
            <a:endParaRPr b="1" sz="4800"/>
          </a:p>
        </p:txBody>
      </p:sp>
      <p:sp>
        <p:nvSpPr>
          <p:cNvPr id="92" name="Google Shape;92;p2"/>
          <p:cNvSpPr txBox="1"/>
          <p:nvPr/>
        </p:nvSpPr>
        <p:spPr>
          <a:xfrm>
            <a:off x="674075" y="1895225"/>
            <a:ext cx="7204800" cy="4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Technologies and Data Source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Usage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0221">
            <a:off x="6469572" y="1667213"/>
            <a:ext cx="7047147" cy="3523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48cf7c575_0_21"/>
          <p:cNvSpPr/>
          <p:nvPr/>
        </p:nvSpPr>
        <p:spPr>
          <a:xfrm flipH="1" rot="10800000">
            <a:off x="0" y="0"/>
            <a:ext cx="15181500" cy="1895100"/>
          </a:xfrm>
          <a:prstGeom prst="rtTriangle">
            <a:avLst/>
          </a:prstGeom>
          <a:solidFill>
            <a:srgbClr val="000000">
              <a:alpha val="60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048cf7c575_0_21"/>
          <p:cNvSpPr txBox="1"/>
          <p:nvPr>
            <p:ph type="title"/>
          </p:nvPr>
        </p:nvSpPr>
        <p:spPr>
          <a:xfrm>
            <a:off x="-7800" y="309598"/>
            <a:ext cx="79404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Background</a:t>
            </a:r>
            <a:endParaRPr b="1" sz="4800"/>
          </a:p>
        </p:txBody>
      </p:sp>
      <p:sp>
        <p:nvSpPr>
          <p:cNvPr id="100" name="Google Shape;100;g1048cf7c575_0_21"/>
          <p:cNvSpPr txBox="1"/>
          <p:nvPr>
            <p:ph idx="1" type="body"/>
          </p:nvPr>
        </p:nvSpPr>
        <p:spPr>
          <a:xfrm>
            <a:off x="334125" y="2200000"/>
            <a:ext cx="6022200" cy="4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100">
                <a:solidFill>
                  <a:schemeClr val="lt1"/>
                </a:solidFill>
              </a:rPr>
              <a:t>Applying for a credit card can be intimidating for some people. Many applications ask for your social </a:t>
            </a:r>
            <a:r>
              <a:rPr lang="en-US" sz="3100">
                <a:solidFill>
                  <a:schemeClr val="lt1"/>
                </a:solidFill>
              </a:rPr>
              <a:t>security number and </a:t>
            </a:r>
            <a:r>
              <a:rPr lang="en-US" sz="3100">
                <a:solidFill>
                  <a:schemeClr val="lt1"/>
                </a:solidFill>
              </a:rPr>
              <a:t>your credit may get hit with a hard inquiry. We wanted to use</a:t>
            </a:r>
            <a:r>
              <a:rPr lang="en-US" sz="3100">
                <a:solidFill>
                  <a:schemeClr val="lt1"/>
                </a:solidFill>
              </a:rPr>
              <a:t> a machine learning model</a:t>
            </a:r>
            <a:r>
              <a:rPr lang="en-US" sz="3100">
                <a:solidFill>
                  <a:schemeClr val="lt1"/>
                </a:solidFill>
              </a:rPr>
              <a:t> remove this friction.</a:t>
            </a:r>
            <a:endParaRPr sz="3100">
              <a:solidFill>
                <a:schemeClr val="lt1"/>
              </a:solidFill>
            </a:endParaRPr>
          </a:p>
        </p:txBody>
      </p:sp>
      <p:pic>
        <p:nvPicPr>
          <p:cNvPr id="101" name="Google Shape;101;g1048cf7c575_0_21"/>
          <p:cNvPicPr preferRelativeResize="0"/>
          <p:nvPr/>
        </p:nvPicPr>
        <p:blipFill rotWithShape="1">
          <a:blip r:embed="rId4">
            <a:alphaModFix/>
          </a:blip>
          <a:srcRect b="0" l="41951" r="0" t="9567"/>
          <a:stretch/>
        </p:blipFill>
        <p:spPr>
          <a:xfrm>
            <a:off x="6901625" y="1651825"/>
            <a:ext cx="4767049" cy="3554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48cf7c575_0_88"/>
          <p:cNvSpPr/>
          <p:nvPr/>
        </p:nvSpPr>
        <p:spPr>
          <a:xfrm flipH="1" rot="10800000">
            <a:off x="0" y="0"/>
            <a:ext cx="15181500" cy="1895100"/>
          </a:xfrm>
          <a:prstGeom prst="rtTriangle">
            <a:avLst/>
          </a:prstGeom>
          <a:solidFill>
            <a:srgbClr val="000000">
              <a:alpha val="60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048cf7c575_0_88"/>
          <p:cNvSpPr txBox="1"/>
          <p:nvPr>
            <p:ph type="title"/>
          </p:nvPr>
        </p:nvSpPr>
        <p:spPr>
          <a:xfrm>
            <a:off x="-7800" y="309598"/>
            <a:ext cx="79404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Goal</a:t>
            </a:r>
            <a:endParaRPr b="1" sz="4800"/>
          </a:p>
        </p:txBody>
      </p:sp>
      <p:sp>
        <p:nvSpPr>
          <p:cNvPr id="108" name="Google Shape;108;g1048cf7c575_0_88"/>
          <p:cNvSpPr txBox="1"/>
          <p:nvPr>
            <p:ph idx="1" type="body"/>
          </p:nvPr>
        </p:nvSpPr>
        <p:spPr>
          <a:xfrm>
            <a:off x="334125" y="2200000"/>
            <a:ext cx="6633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</a:rPr>
              <a:t>To predict whether the credit card application will be approved or denied.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g1048cf7c575_0_88"/>
          <p:cNvSpPr txBox="1"/>
          <p:nvPr/>
        </p:nvSpPr>
        <p:spPr>
          <a:xfrm>
            <a:off x="7424250" y="2200000"/>
            <a:ext cx="4767600" cy="4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 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approval</a:t>
            </a: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predictor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 </a:t>
            </a: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denial</a:t>
            </a: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predictor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Predicts the odds based on: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○"/>
            </a:pP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 of Children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○"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Household </a:t>
            </a: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Income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○"/>
            </a:pP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Family Size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○"/>
            </a:pP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○"/>
            </a:pP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Own Car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○"/>
            </a:pP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Own Realty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Char char="●"/>
            </a:pPr>
            <a:r>
              <a:rPr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Regression Model</a:t>
            </a:r>
            <a:endParaRPr i="0" sz="2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g1048cf7c575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000" y="3625650"/>
            <a:ext cx="3977248" cy="275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 flipH="1" rot="10800000">
            <a:off x="3900" y="125"/>
            <a:ext cx="15181500" cy="1895100"/>
          </a:xfrm>
          <a:prstGeom prst="rtTriangle">
            <a:avLst/>
          </a:prstGeom>
          <a:solidFill>
            <a:srgbClr val="000000">
              <a:alpha val="60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191850" y="1855575"/>
            <a:ext cx="40038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76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Python (Jupyter Notebook, Pandas, numpy, sklearn, matplo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tlib</a:t>
            </a:r>
            <a:r>
              <a:rPr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endParaRPr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SQL/ Postgres DB</a:t>
            </a:r>
            <a:endParaRPr i="0" sz="1700" u="none" cap="none" strike="noStrike">
              <a:solidFill>
                <a:schemeClr val="lt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HTML/ CSS (Bootstrap)</a:t>
            </a:r>
            <a:endParaRPr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i="0" sz="2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>
            <p:ph type="title"/>
          </p:nvPr>
        </p:nvSpPr>
        <p:spPr>
          <a:xfrm>
            <a:off x="-7800" y="309598"/>
            <a:ext cx="79404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Technologies</a:t>
            </a:r>
            <a:endParaRPr b="1" sz="4800">
              <a:solidFill>
                <a:schemeClr val="lt1"/>
              </a:solidFill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475" y="1422300"/>
            <a:ext cx="1035225" cy="9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4450" y="1422300"/>
            <a:ext cx="1035225" cy="9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3400" y="1422288"/>
            <a:ext cx="1009212" cy="9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1475" y="2609150"/>
            <a:ext cx="2331925" cy="7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9150" y="2609150"/>
            <a:ext cx="1983600" cy="7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1475" y="3634975"/>
            <a:ext cx="910075" cy="6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9913" y="3634975"/>
            <a:ext cx="1561350" cy="6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03100" y="1422301"/>
            <a:ext cx="1023900" cy="9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>
            <p:ph type="title"/>
          </p:nvPr>
        </p:nvSpPr>
        <p:spPr>
          <a:xfrm>
            <a:off x="-7800" y="5044198"/>
            <a:ext cx="7940400" cy="807900"/>
          </a:xfrm>
          <a:prstGeom prst="rect">
            <a:avLst/>
          </a:prstGeom>
          <a:solidFill>
            <a:srgbClr val="000000">
              <a:alpha val="517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 </a:t>
            </a:r>
            <a:r>
              <a:rPr b="1" lang="en-US" sz="4800">
                <a:solidFill>
                  <a:schemeClr val="lt1"/>
                </a:solidFill>
              </a:rPr>
              <a:t>Data Source</a:t>
            </a:r>
            <a:endParaRPr b="1" sz="4800">
              <a:solidFill>
                <a:schemeClr val="lt1"/>
              </a:solidFill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31525" y="1422298"/>
            <a:ext cx="12668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31525" y="1980073"/>
            <a:ext cx="9715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31525" y="2633750"/>
            <a:ext cx="1266825" cy="7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79625" y="3634950"/>
            <a:ext cx="1613125" cy="6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647750" y="5933100"/>
            <a:ext cx="9345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https://www.kaggle.com/rikdifos/credit-card-approval-prediction</a:t>
            </a:r>
            <a:endParaRPr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28e91a883_1_0"/>
          <p:cNvSpPr/>
          <p:nvPr/>
        </p:nvSpPr>
        <p:spPr>
          <a:xfrm flipH="1" rot="10800000">
            <a:off x="3900" y="125"/>
            <a:ext cx="15181500" cy="1895100"/>
          </a:xfrm>
          <a:prstGeom prst="rtTriangle">
            <a:avLst/>
          </a:prstGeom>
          <a:solidFill>
            <a:srgbClr val="000000">
              <a:alpha val="60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028e91a883_1_0"/>
          <p:cNvSpPr txBox="1"/>
          <p:nvPr/>
        </p:nvSpPr>
        <p:spPr>
          <a:xfrm>
            <a:off x="926750" y="1825600"/>
            <a:ext cx="102390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Cleaning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lphaL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Removing extraneous columns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lphaL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Null values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lphaL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Duplicates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Merging datasets by grouping the datasets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Individual scatter plots for each feature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Regularization: Coefficient plots </a:t>
            </a:r>
            <a:r>
              <a:rPr lang="en-US" sz="2000">
                <a:solidFill>
                  <a:schemeClr val="lt1"/>
                </a:solidFill>
                <a:highlight>
                  <a:srgbClr val="C00000"/>
                </a:highlight>
                <a:latin typeface="Calibri"/>
                <a:ea typeface="Calibri"/>
                <a:cs typeface="Calibri"/>
                <a:sym typeface="Calibri"/>
              </a:rPr>
              <a:t>XXXX</a:t>
            </a:r>
            <a:endParaRPr sz="2000">
              <a:solidFill>
                <a:schemeClr val="lt1"/>
              </a:solidFill>
              <a:highlight>
                <a:srgbClr val="C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 to test the familiar Regressors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Scaling the data – </a:t>
            </a:r>
            <a:r>
              <a:rPr lang="en-US" sz="2000">
                <a:solidFill>
                  <a:schemeClr val="lt1"/>
                </a:solidFill>
                <a:highlight>
                  <a:srgbClr val="C00000"/>
                </a:highlight>
                <a:latin typeface="Calibri"/>
                <a:ea typeface="Calibri"/>
                <a:cs typeface="Calibri"/>
                <a:sym typeface="Calibri"/>
              </a:rPr>
              <a:t>XXXXX</a:t>
            </a:r>
            <a:endParaRPr sz="2000">
              <a:solidFill>
                <a:schemeClr val="lt1"/>
              </a:solidFill>
              <a:highlight>
                <a:srgbClr val="C0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Selection &amp; Prediction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MSE &amp; R-squared score: Lesson Learnt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Exported the model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Flask implementation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Heroku deployment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028e91a883_1_0"/>
          <p:cNvSpPr txBox="1"/>
          <p:nvPr>
            <p:ph type="title"/>
          </p:nvPr>
        </p:nvSpPr>
        <p:spPr>
          <a:xfrm>
            <a:off x="-7800" y="-11024"/>
            <a:ext cx="79404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800">
                <a:solidFill>
                  <a:srgbClr val="FFFFFF"/>
                </a:solidFill>
              </a:rPr>
              <a:t> Process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c914c605c_1_0"/>
          <p:cNvSpPr/>
          <p:nvPr/>
        </p:nvSpPr>
        <p:spPr>
          <a:xfrm flipH="1" rot="10800000">
            <a:off x="3900" y="125"/>
            <a:ext cx="15181500" cy="1895100"/>
          </a:xfrm>
          <a:prstGeom prst="rtTriangle">
            <a:avLst/>
          </a:prstGeom>
          <a:solidFill>
            <a:srgbClr val="000000">
              <a:alpha val="60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fc914c605c_1_0"/>
          <p:cNvSpPr txBox="1"/>
          <p:nvPr>
            <p:ph type="title"/>
          </p:nvPr>
        </p:nvSpPr>
        <p:spPr>
          <a:xfrm>
            <a:off x="-7800" y="309598"/>
            <a:ext cx="79404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800">
                <a:solidFill>
                  <a:schemeClr val="lt1"/>
                </a:solidFill>
              </a:rPr>
              <a:t> Machine Learning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48cf7c575_0_55"/>
          <p:cNvSpPr/>
          <p:nvPr/>
        </p:nvSpPr>
        <p:spPr>
          <a:xfrm flipH="1" rot="10800000">
            <a:off x="3900" y="125"/>
            <a:ext cx="15181500" cy="1895100"/>
          </a:xfrm>
          <a:prstGeom prst="rtTriangle">
            <a:avLst/>
          </a:prstGeom>
          <a:solidFill>
            <a:srgbClr val="000000">
              <a:alpha val="60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048cf7c575_0_55"/>
          <p:cNvSpPr txBox="1"/>
          <p:nvPr>
            <p:ph type="title"/>
          </p:nvPr>
        </p:nvSpPr>
        <p:spPr>
          <a:xfrm>
            <a:off x="-7800" y="309598"/>
            <a:ext cx="79404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800">
                <a:solidFill>
                  <a:schemeClr val="lt1"/>
                </a:solidFill>
              </a:rPr>
              <a:t> TEST 123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048cf7c575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" y="125"/>
            <a:ext cx="12192000" cy="731523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48cf7c575_0_61"/>
          <p:cNvSpPr/>
          <p:nvPr/>
        </p:nvSpPr>
        <p:spPr>
          <a:xfrm flipH="1" rot="10800000">
            <a:off x="3900" y="125"/>
            <a:ext cx="15181500" cy="1895100"/>
          </a:xfrm>
          <a:prstGeom prst="rtTriangle">
            <a:avLst/>
          </a:prstGeom>
          <a:solidFill>
            <a:srgbClr val="000000">
              <a:alpha val="60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048cf7c575_0_61"/>
          <p:cNvSpPr txBox="1"/>
          <p:nvPr>
            <p:ph type="title"/>
          </p:nvPr>
        </p:nvSpPr>
        <p:spPr>
          <a:xfrm>
            <a:off x="-7800" y="309598"/>
            <a:ext cx="79404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800">
                <a:solidFill>
                  <a:schemeClr val="lt1"/>
                </a:solidFill>
              </a:rPr>
              <a:t> Website</a:t>
            </a:r>
            <a:endParaRPr b="1" sz="4800">
              <a:solidFill>
                <a:schemeClr val="lt1"/>
              </a:solidFill>
            </a:endParaRPr>
          </a:p>
        </p:txBody>
      </p:sp>
      <p:pic>
        <p:nvPicPr>
          <p:cNvPr id="158" name="Google Shape;158;g1048cf7c575_0_61"/>
          <p:cNvPicPr preferRelativeResize="0"/>
          <p:nvPr/>
        </p:nvPicPr>
        <p:blipFill rotWithShape="1">
          <a:blip r:embed="rId5">
            <a:alphaModFix/>
          </a:blip>
          <a:srcRect b="6006" l="5625" r="4801" t="0"/>
          <a:stretch/>
        </p:blipFill>
        <p:spPr>
          <a:xfrm>
            <a:off x="3096125" y="1481125"/>
            <a:ext cx="6084225" cy="38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048cf7c575_0_61"/>
          <p:cNvPicPr preferRelativeResize="0"/>
          <p:nvPr/>
        </p:nvPicPr>
        <p:blipFill rotWithShape="1">
          <a:blip r:embed="rId6">
            <a:alphaModFix/>
          </a:blip>
          <a:srcRect b="6639" l="5981" r="8570" t="6001"/>
          <a:stretch/>
        </p:blipFill>
        <p:spPr>
          <a:xfrm>
            <a:off x="10019875" y="2017050"/>
            <a:ext cx="1809900" cy="17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048cf7c575_0_61"/>
          <p:cNvSpPr txBox="1"/>
          <p:nvPr/>
        </p:nvSpPr>
        <p:spPr>
          <a:xfrm>
            <a:off x="10019875" y="1373650"/>
            <a:ext cx="180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SCAN ME: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2021-10-08T00:19:08Z</dcterms:created>
  <dc:creator>Marie Prosper</dc:creator>
</cp:coreProperties>
</file>